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Geist"/>
      <p:regular r:id="rId12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747"/>
    <a:srgbClr val="E0F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3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17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588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8BC1F-E940-E73F-F9B1-1A469F49B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41699A-0028-E5D8-5DD3-9D0564EBF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18E3C1-EE1D-9551-2419-EFEE68E2E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39051-CE62-446E-547F-336C1A753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39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s-ES_tradn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s-ES_tradn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s-ES_tradn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s-ES_tradn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s-ES_tradn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s-ES_tradn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s-ES_tradn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  <p:txBody>
          <a:bodyPr/>
          <a:lstStyle/>
          <a:p>
            <a:endParaRPr lang="es-ES_tradn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arielbvergara/lifehacking-app/blob/master/docs/Functionalities-Summary-Presentation.md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198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ES_tradnl" sz="39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Life</a:t>
            </a:r>
            <a:r>
              <a:rPr lang="es-ES_tradnl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Hacking: Plataforma de Productividad</a:t>
            </a:r>
            <a:endParaRPr lang="es-ES_tradnl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089797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Arquitectura escalable para la gestión de hábitos y tareas. Esta plataforma está diseñada para ayudar a usuarios a descubrir, guardar y aplicar consejos prácticos mediante una experiencia fluida que va desde la exploración anónima hasta cuentas sincronizadas, con un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backend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robusto y operaciones administrativas completas.</a:t>
            </a:r>
            <a:endParaRPr lang="es-ES_tradnl" sz="155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98FF0D-7B87-2140-1465-F87B3CD473A5}"/>
              </a:ext>
            </a:extLst>
          </p:cNvPr>
          <p:cNvSpPr/>
          <p:nvPr/>
        </p:nvSpPr>
        <p:spPr>
          <a:xfrm>
            <a:off x="12789408" y="7509176"/>
            <a:ext cx="1743456" cy="635079"/>
          </a:xfrm>
          <a:prstGeom prst="roundRect">
            <a:avLst/>
          </a:prstGeom>
          <a:solidFill>
            <a:srgbClr val="E0F3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046"/>
            <a:ext cx="11812738" cy="1181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s-ES_tradnl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Principales funcionalidades de exploración </a:t>
            </a:r>
          </a:p>
          <a:p>
            <a:pPr>
              <a:lnSpc>
                <a:spcPts val="4850"/>
              </a:lnSpc>
            </a:pPr>
            <a:r>
              <a:rPr lang="es-ES_tradnl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para Usuarios consumidores</a:t>
            </a:r>
            <a:endParaRPr lang="es-ES_tradnl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4135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s-ES_tradnl" sz="1950" b="1" dirty="0">
                <a:solidFill>
                  <a:srgbClr val="016747"/>
                </a:solidFill>
              </a:rPr>
              <a:t>Página de Inicio</a:t>
            </a:r>
          </a:p>
        </p:txBody>
      </p:sp>
      <p:sp>
        <p:nvSpPr>
          <p:cNvPr id="5" name="Text 2"/>
          <p:cNvSpPr/>
          <p:nvPr/>
        </p:nvSpPr>
        <p:spPr>
          <a:xfrm>
            <a:off x="793790" y="5842754"/>
            <a:ext cx="513348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ES_trad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Diseñada para el impacto inmediato: destaca el consejo más reciente, organiza las novedades en una cuadrícula intuitiva, facilita la exploración mediante un carrusel y permite búsquedas rápidas desde la cabecera.</a:t>
            </a:r>
          </a:p>
        </p:txBody>
      </p:sp>
      <p:sp>
        <p:nvSpPr>
          <p:cNvPr id="7" name="Text 3"/>
          <p:cNvSpPr/>
          <p:nvPr/>
        </p:nvSpPr>
        <p:spPr>
          <a:xfrm>
            <a:off x="9614047" y="1953816"/>
            <a:ext cx="22126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ea typeface="Noto Serif SC Bold" pitchFamily="34" charset="-122"/>
                <a:cs typeface="Noto Serif SC Bold" pitchFamily="34" charset="-120"/>
              </a:rPr>
              <a:t>Navegación por Categorías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9614047" y="2331010"/>
            <a:ext cx="45896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ES_trad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Exploración visual y eficiente. Utilizamos tarjetas con indicadores de cantidad y una red de entrega de contenido (CDN) para garantizar que la navegación entre temas sea instantánea y fluida.</a:t>
            </a:r>
            <a:endParaRPr lang="es-ES_tradnl" sz="15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4" name="Picture 23" descr="A computer on a table&#10;&#10;AI-generated content may be incorrect.">
            <a:extLst>
              <a:ext uri="{FF2B5EF4-FFF2-40B4-BE49-F238E27FC236}">
                <a16:creationId xmlns:a16="http://schemas.microsoft.com/office/drawing/2014/main" id="{D5BED41E-8634-6498-BE80-22AD2E54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46" y="1953816"/>
            <a:ext cx="4837292" cy="3244850"/>
          </a:xfrm>
          <a:prstGeom prst="roundRect">
            <a:avLst/>
          </a:prstGeom>
        </p:spPr>
      </p:pic>
      <p:pic>
        <p:nvPicPr>
          <p:cNvPr id="26" name="Picture 25" descr="A cell phone with a menu&#10;&#10;AI-generated content may be incorrect.">
            <a:extLst>
              <a:ext uri="{FF2B5EF4-FFF2-40B4-BE49-F238E27FC236}">
                <a16:creationId xmlns:a16="http://schemas.microsoft.com/office/drawing/2014/main" id="{7787B278-A446-0ECC-3D2D-8FF15ACE5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159" y="1909320"/>
            <a:ext cx="2555577" cy="4674360"/>
          </a:xfrm>
          <a:prstGeom prst="roundRect">
            <a:avLst/>
          </a:prstGeom>
        </p:spPr>
      </p:pic>
      <p:sp>
        <p:nvSpPr>
          <p:cNvPr id="27" name="Text 3">
            <a:extLst>
              <a:ext uri="{FF2B5EF4-FFF2-40B4-BE49-F238E27FC236}">
                <a16:creationId xmlns:a16="http://schemas.microsoft.com/office/drawing/2014/main" id="{C75ADD01-8532-0BB8-8627-E72824B8E264}"/>
              </a:ext>
            </a:extLst>
          </p:cNvPr>
          <p:cNvSpPr/>
          <p:nvPr/>
        </p:nvSpPr>
        <p:spPr>
          <a:xfrm>
            <a:off x="9614047" y="4195401"/>
            <a:ext cx="22126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ea typeface="Noto Serif SC Bold" pitchFamily="34" charset="-122"/>
                <a:cs typeface="Noto Serif SC Bold" pitchFamily="34" charset="-120"/>
              </a:rPr>
              <a:t>Consejos por Categorías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C9F90BB5-2124-7B7E-9338-AA929AE495D4}"/>
              </a:ext>
            </a:extLst>
          </p:cNvPr>
          <p:cNvSpPr/>
          <p:nvPr/>
        </p:nvSpPr>
        <p:spPr>
          <a:xfrm>
            <a:off x="9614047" y="4572595"/>
            <a:ext cx="45896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ES_trad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Control total de visualización. Los usuarios pueden navegar grandes volúmenes con paginación y ordenar el contenido por fecha o título, ajustando el orden a su preferencia para encontrar lo que buscan rápidamente.</a:t>
            </a:r>
            <a:endParaRPr lang="es-ES_tradnl" sz="15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33B190D-F0D7-716E-F859-67BC6210AC3B}"/>
              </a:ext>
            </a:extLst>
          </p:cNvPr>
          <p:cNvSpPr/>
          <p:nvPr/>
        </p:nvSpPr>
        <p:spPr>
          <a:xfrm>
            <a:off x="12789408" y="7509176"/>
            <a:ext cx="1743456" cy="635079"/>
          </a:xfrm>
          <a:prstGeom prst="roundRect">
            <a:avLst/>
          </a:prstGeom>
          <a:solidFill>
            <a:srgbClr val="E0F3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98BF8-9F1C-D330-5590-96DEAF727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C1DEF92-CC1B-B869-4813-DD37E36B2739}"/>
              </a:ext>
            </a:extLst>
          </p:cNvPr>
          <p:cNvSpPr/>
          <p:nvPr/>
        </p:nvSpPr>
        <p:spPr>
          <a:xfrm>
            <a:off x="793790" y="178046"/>
            <a:ext cx="11176040" cy="1181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s-ES_tradnl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Principales funcionalidades de exploración </a:t>
            </a:r>
          </a:p>
          <a:p>
            <a:pPr>
              <a:lnSpc>
                <a:spcPts val="4850"/>
              </a:lnSpc>
            </a:pPr>
            <a:r>
              <a:rPr lang="es-ES_tradnl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para Usuarios consumidores</a:t>
            </a:r>
            <a:endParaRPr lang="es-ES_tradnl" sz="39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D94F1BD-20B3-8E13-2CFD-C69EAFA5D6E4}"/>
              </a:ext>
            </a:extLst>
          </p:cNvPr>
          <p:cNvSpPr/>
          <p:nvPr/>
        </p:nvSpPr>
        <p:spPr>
          <a:xfrm>
            <a:off x="793790" y="54135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Búsqueda avanzada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CAB3BD7-DFFB-EEFE-870C-3A00301B7B25}"/>
              </a:ext>
            </a:extLst>
          </p:cNvPr>
          <p:cNvSpPr/>
          <p:nvPr/>
        </p:nvSpPr>
        <p:spPr>
          <a:xfrm>
            <a:off x="793790" y="5842754"/>
            <a:ext cx="41821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Acceso total a búsqueda avanzada de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tips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con filtrado por categorías y visualización de contenido multimedia, disponible incluso para usuarios anónimos.</a:t>
            </a:r>
            <a:endParaRPr lang="es-ES_tradnl" sz="155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9842658-C5C0-B330-664D-5577A0C83471}"/>
              </a:ext>
            </a:extLst>
          </p:cNvPr>
          <p:cNvSpPr/>
          <p:nvPr/>
        </p:nvSpPr>
        <p:spPr>
          <a:xfrm>
            <a:off x="6381810" y="5413534"/>
            <a:ext cx="25086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Gestión de favoritos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145034E9-CCC5-9261-D823-A2E1F7521D15}"/>
              </a:ext>
            </a:extLst>
          </p:cNvPr>
          <p:cNvSpPr/>
          <p:nvPr/>
        </p:nvSpPr>
        <p:spPr>
          <a:xfrm>
            <a:off x="6381810" y="5842754"/>
            <a:ext cx="594430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Organización local de consejos desde el primer contacto con la app —permite guardar y ordenar ideas sin necesidad de registro inmediato. </a:t>
            </a:r>
            <a:endParaRPr lang="es-ES_tradnl" sz="1550" dirty="0"/>
          </a:p>
        </p:txBody>
      </p:sp>
      <p:pic>
        <p:nvPicPr>
          <p:cNvPr id="18" name="Picture 17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19B0C31E-4433-3C58-570F-D58D02458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70" y="1701472"/>
            <a:ext cx="2493132" cy="3457508"/>
          </a:xfrm>
          <a:prstGeom prst="roundRect">
            <a:avLst/>
          </a:prstGeom>
        </p:spPr>
      </p:pic>
      <p:pic>
        <p:nvPicPr>
          <p:cNvPr id="22" name="Picture 21" descr="A computer on a table&#10;&#10;AI-generated content may be incorrect.">
            <a:extLst>
              <a:ext uri="{FF2B5EF4-FFF2-40B4-BE49-F238E27FC236}">
                <a16:creationId xmlns:a16="http://schemas.microsoft.com/office/drawing/2014/main" id="{3297A8F1-D725-3736-C1C1-7DAB56468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810" y="1836964"/>
            <a:ext cx="4872482" cy="3457508"/>
          </a:xfrm>
          <a:prstGeom prst="round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DA76F9-3685-1B27-D898-F4F0EE4CCCF0}"/>
              </a:ext>
            </a:extLst>
          </p:cNvPr>
          <p:cNvSpPr txBox="1"/>
          <p:nvPr/>
        </p:nvSpPr>
        <p:spPr>
          <a:xfrm>
            <a:off x="658368" y="7427355"/>
            <a:ext cx="10617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muchas mas funcionalidades listadas en este link:</a:t>
            </a:r>
          </a:p>
          <a:p>
            <a:r>
              <a:rPr lang="es-ES_tradnl" dirty="0">
                <a:hlinkClick r:id="rId5"/>
              </a:rPr>
              <a:t>https://</a:t>
            </a:r>
            <a:r>
              <a:rPr lang="es-ES_tradnl" dirty="0" err="1">
                <a:hlinkClick r:id="rId5"/>
              </a:rPr>
              <a:t>github.com</a:t>
            </a:r>
            <a:r>
              <a:rPr lang="es-ES_tradnl" dirty="0">
                <a:hlinkClick r:id="rId5"/>
              </a:rPr>
              <a:t>/</a:t>
            </a:r>
            <a:r>
              <a:rPr lang="es-ES_tradnl" dirty="0" err="1">
                <a:hlinkClick r:id="rId5"/>
              </a:rPr>
              <a:t>arielbvergara</a:t>
            </a:r>
            <a:r>
              <a:rPr lang="es-ES_tradnl" dirty="0">
                <a:hlinkClick r:id="rId5"/>
              </a:rPr>
              <a:t>/</a:t>
            </a:r>
            <a:r>
              <a:rPr lang="es-ES_tradnl" dirty="0" err="1">
                <a:hlinkClick r:id="rId5"/>
              </a:rPr>
              <a:t>lifehacking</a:t>
            </a:r>
            <a:r>
              <a:rPr lang="es-ES_tradnl" dirty="0">
                <a:hlinkClick r:id="rId5"/>
              </a:rPr>
              <a:t>-app/blob/master/</a:t>
            </a:r>
            <a:r>
              <a:rPr lang="es-ES_tradnl" dirty="0" err="1">
                <a:hlinkClick r:id="rId5"/>
              </a:rPr>
              <a:t>docs</a:t>
            </a:r>
            <a:r>
              <a:rPr lang="es-ES_tradnl" dirty="0">
                <a:hlinkClick r:id="rId5"/>
              </a:rPr>
              <a:t>/</a:t>
            </a:r>
            <a:r>
              <a:rPr lang="es-ES_tradnl" dirty="0" err="1">
                <a:hlinkClick r:id="rId5"/>
              </a:rPr>
              <a:t>Functionalities-Summary-Presentation.md</a:t>
            </a:r>
            <a:endParaRPr lang="es-ES_tradnl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3A6DA5-BCB7-D06A-8814-BFB013A34631}"/>
              </a:ext>
            </a:extLst>
          </p:cNvPr>
          <p:cNvSpPr/>
          <p:nvPr/>
        </p:nvSpPr>
        <p:spPr>
          <a:xfrm>
            <a:off x="12789408" y="7509176"/>
            <a:ext cx="1743456" cy="635079"/>
          </a:xfrm>
          <a:prstGeom prst="roundRect">
            <a:avLst/>
          </a:prstGeom>
          <a:solidFill>
            <a:srgbClr val="E0F3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2789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5200" y="605909"/>
            <a:ext cx="652141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ES_tradnl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 Anónimo a Usuario: Estrategia de Conversión</a:t>
            </a:r>
            <a:endParaRPr lang="es-ES_tradnl" sz="3900" dirty="0"/>
          </a:p>
        </p:txBody>
      </p:sp>
      <p:sp>
        <p:nvSpPr>
          <p:cNvPr id="4" name="Text 1"/>
          <p:cNvSpPr/>
          <p:nvPr/>
        </p:nvSpPr>
        <p:spPr>
          <a:xfrm>
            <a:off x="7315200" y="2143720"/>
            <a:ext cx="6521411" cy="1374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Límite de 5 favoritos para usuarios anónimos, diseñado para incentivar el registro de forma orgánica. Al registrarse, la app fusiona de forma idempotente los favoritos locales con el servidor, garantizando integridad de datos y evitando duplicados.</a:t>
            </a:r>
            <a:endParaRPr lang="es-ES_tradnl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4330" y="3597353"/>
            <a:ext cx="496133" cy="4961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68470" y="35973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Autenticación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7768470" y="4026574"/>
            <a:ext cx="606814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Soporte para inicio de sesión con Google y Email/Contraseña mediante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Firebase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un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onboarding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rápido y seguro.</a:t>
            </a:r>
            <a:endParaRPr lang="es-ES_tradnl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4330" y="5078372"/>
            <a:ext cx="496133" cy="4961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68470" y="5078372"/>
            <a:ext cx="28063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Sincronización segura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7768470" y="5507593"/>
            <a:ext cx="606814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Fusión idempotente de favoritos locales al iniciar sesión, manteniendo la consistencia entre dispositivos y sesiones.</a:t>
            </a:r>
            <a:endParaRPr lang="es-ES_tradnl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24331" y="6559391"/>
            <a:ext cx="441938" cy="4961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68470" y="6559391"/>
            <a:ext cx="22099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Captura de flujo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7768470" y="6988612"/>
            <a:ext cx="606814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Pantallas del flujo de registro y perfil que muestran la transición y las señales que motivan la conversión.</a:t>
            </a:r>
            <a:endParaRPr lang="es-ES_tradnl" sz="1550" dirty="0"/>
          </a:p>
        </p:txBody>
      </p:sp>
      <p:pic>
        <p:nvPicPr>
          <p:cNvPr id="16" name="Picture 15" descr="A computer with a login page on the screen&#10;&#10;AI-generated content may be incorrect.">
            <a:extLst>
              <a:ext uri="{FF2B5EF4-FFF2-40B4-BE49-F238E27FC236}">
                <a16:creationId xmlns:a16="http://schemas.microsoft.com/office/drawing/2014/main" id="{E1812ADA-2D4E-5E54-EF6F-2DC8806C81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655" y="1450414"/>
            <a:ext cx="6636668" cy="4604035"/>
          </a:xfrm>
          <a:prstGeom prst="round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EDBF0D8-3CB5-17AE-05DF-ABFB17D7A09C}"/>
              </a:ext>
            </a:extLst>
          </p:cNvPr>
          <p:cNvSpPr/>
          <p:nvPr/>
        </p:nvSpPr>
        <p:spPr>
          <a:xfrm>
            <a:off x="12789408" y="7509176"/>
            <a:ext cx="1743456" cy="635079"/>
          </a:xfrm>
          <a:prstGeom prst="roundRect">
            <a:avLst/>
          </a:prstGeom>
          <a:solidFill>
            <a:srgbClr val="E0F3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598"/>
            <a:ext cx="103375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ES_tradnl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Panel de Administración (Funcionalidades Clave)</a:t>
            </a:r>
            <a:endParaRPr lang="es-ES_tradnl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7004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Panel administrativo para crear y actualizar consejos y categorías, con herramientas para moderación y gestión de usuarios (listar, actualizar, eliminar). El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dashboard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muestra estadísticas en tiempo real, conteo de entidades y utiliza caché para mantener un rendimiento óptimo.</a:t>
            </a:r>
            <a:endParaRPr lang="es-ES_tradnl" sz="1550" dirty="0"/>
          </a:p>
        </p:txBody>
      </p:sp>
      <p:sp>
        <p:nvSpPr>
          <p:cNvPr id="5" name="Text 2"/>
          <p:cNvSpPr/>
          <p:nvPr/>
        </p:nvSpPr>
        <p:spPr>
          <a:xfrm>
            <a:off x="793789" y="2980683"/>
            <a:ext cx="26186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 err="1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Dashboard</a:t>
            </a: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y Analíticas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3409903"/>
            <a:ext cx="2618662" cy="186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Geist" pitchFamily="34" charset="-122"/>
                <a:cs typeface="Geist" pitchFamily="34" charset="-120"/>
              </a:rPr>
              <a:t>Panel central con métricas en tiempo real, indicadores de tendencia y comparativas temporales sobre usuarios, categorías y contenido.</a:t>
            </a:r>
            <a:endParaRPr lang="es-ES_tradnl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4EA8F525-9CBA-F231-9E8A-7FCAAD12B211}"/>
              </a:ext>
            </a:extLst>
          </p:cNvPr>
          <p:cNvSpPr/>
          <p:nvPr/>
        </p:nvSpPr>
        <p:spPr>
          <a:xfrm>
            <a:off x="3840481" y="2986518"/>
            <a:ext cx="28773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 err="1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Gestion</a:t>
            </a: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de </a:t>
            </a:r>
            <a:r>
              <a:rPr lang="es-ES_tradnl" sz="1950" b="1" dirty="0" err="1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Categorias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2010C0CC-169D-2786-8A73-F196E79E0038}"/>
              </a:ext>
            </a:extLst>
          </p:cNvPr>
          <p:cNvSpPr/>
          <p:nvPr/>
        </p:nvSpPr>
        <p:spPr>
          <a:xfrm>
            <a:off x="3840481" y="3415738"/>
            <a:ext cx="2877312" cy="186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ES_trad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Control total para crear, editar y eliminar categorías. Incluye carga segura de imágenes a S3/</a:t>
            </a:r>
            <a:r>
              <a:rPr lang="es-ES_tradnl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CloudFront</a:t>
            </a:r>
            <a:r>
              <a:rPr lang="es-ES_trad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y validación automática.</a:t>
            </a:r>
            <a:endParaRPr lang="es-ES_tradnl" sz="15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810D3105-4BC6-00EC-A7C1-78CB8C94473F}"/>
              </a:ext>
            </a:extLst>
          </p:cNvPr>
          <p:cNvSpPr/>
          <p:nvPr/>
        </p:nvSpPr>
        <p:spPr>
          <a:xfrm>
            <a:off x="7399890" y="2980683"/>
            <a:ext cx="28773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 err="1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Gestion</a:t>
            </a: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de </a:t>
            </a:r>
            <a:r>
              <a:rPr lang="es-ES_tradnl" sz="1950" b="1" dirty="0" err="1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Tips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FE0265E9-0531-6489-4771-98A22E8A8687}"/>
              </a:ext>
            </a:extLst>
          </p:cNvPr>
          <p:cNvSpPr/>
          <p:nvPr/>
        </p:nvSpPr>
        <p:spPr>
          <a:xfrm>
            <a:off x="7399890" y="3409903"/>
            <a:ext cx="2877312" cy="186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ES_trad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Interfaz avanzada de edición con soporte multimedia, validación de contenido, auto-generación vía IA y sistema de "</a:t>
            </a:r>
            <a:r>
              <a:rPr lang="es-ES_tradnl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soft-delete</a:t>
            </a:r>
            <a:r>
              <a:rPr lang="es-ES_trad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" para mayor seguridad.</a:t>
            </a:r>
            <a:endParaRPr lang="es-ES_tradnl" sz="15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F7B488FE-8644-3964-9343-03410001DD88}"/>
              </a:ext>
            </a:extLst>
          </p:cNvPr>
          <p:cNvSpPr/>
          <p:nvPr/>
        </p:nvSpPr>
        <p:spPr>
          <a:xfrm>
            <a:off x="10959299" y="2986518"/>
            <a:ext cx="28773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 err="1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Gestion</a:t>
            </a: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de Usuarios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1F1E5E17-AB12-41AC-8A1B-891546AC1DD5}"/>
              </a:ext>
            </a:extLst>
          </p:cNvPr>
          <p:cNvSpPr/>
          <p:nvPr/>
        </p:nvSpPr>
        <p:spPr>
          <a:xfrm>
            <a:off x="10959299" y="3415738"/>
            <a:ext cx="2877312" cy="186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s-ES_trad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Gestión integral de perfiles, permisos de administrador, búsqueda avanzada y seguimiento de actividad, todo integrado con </a:t>
            </a:r>
            <a:r>
              <a:rPr lang="es-ES_tradnl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Firebase</a:t>
            </a:r>
            <a:r>
              <a:rPr lang="es-ES_trad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</a:t>
            </a:r>
            <a:endParaRPr lang="es-ES_tradnl" sz="15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70D8F2E-475B-D343-B418-A92D3F87BF5F}"/>
              </a:ext>
            </a:extLst>
          </p:cNvPr>
          <p:cNvSpPr/>
          <p:nvPr/>
        </p:nvSpPr>
        <p:spPr>
          <a:xfrm>
            <a:off x="12789408" y="7509176"/>
            <a:ext cx="1743456" cy="635079"/>
          </a:xfrm>
          <a:prstGeom prst="roundRect">
            <a:avLst/>
          </a:prstGeom>
          <a:solidFill>
            <a:srgbClr val="E0F3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1E121-C97B-5B76-05B9-11AE28EC7AC5}"/>
              </a:ext>
            </a:extLst>
          </p:cNvPr>
          <p:cNvSpPr txBox="1"/>
          <p:nvPr/>
        </p:nvSpPr>
        <p:spPr>
          <a:xfrm>
            <a:off x="793789" y="6359556"/>
            <a:ext cx="1313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Nota: Se generarán credenciales de administrador y se envirarán de </a:t>
            </a:r>
            <a:r>
              <a:rPr lang="es-ES_tradnl">
                <a:solidFill>
                  <a:schemeClr val="tx1">
                    <a:lumMod val="75000"/>
                    <a:lumOff val="25000"/>
                  </a:schemeClr>
                </a:solidFill>
              </a:rPr>
              <a:t>forma segura como </a:t>
            </a:r>
            <a:r>
              <a:rPr lang="es-ES_tradn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parte de la entrega al mail: </a:t>
            </a:r>
            <a:r>
              <a:rPr lang="es-ES_tradnl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mouredev@gmail.com</a:t>
            </a:r>
            <a:endParaRPr lang="es-ES_tradn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6356" y="700921"/>
            <a:ext cx="625482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ES_tradnl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Arquitectura del Sistema</a:t>
            </a:r>
            <a:endParaRPr lang="es-ES_tradnl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774990"/>
            <a:ext cx="625482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Backend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construido en .NET 10 siguiendo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Clean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Architecture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separación clara entre Dominio, Aplicación e Infraestructura. Este diseño facilita mantenibilidad, pruebas y evolución hacia nuevas versiones sin acoplamientos innecesarios.</a:t>
            </a:r>
            <a:endParaRPr lang="es-ES_tradnl" sz="1550" dirty="0"/>
          </a:p>
        </p:txBody>
      </p:sp>
      <p:sp>
        <p:nvSpPr>
          <p:cNvPr id="5" name="Shape 2"/>
          <p:cNvSpPr/>
          <p:nvPr/>
        </p:nvSpPr>
        <p:spPr>
          <a:xfrm>
            <a:off x="646833" y="4501992"/>
            <a:ext cx="2660349" cy="3041808"/>
          </a:xfrm>
          <a:prstGeom prst="roundRect">
            <a:avLst>
              <a:gd name="adj" fmla="val 737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ES_tradnl" dirty="0"/>
          </a:p>
        </p:txBody>
      </p:sp>
      <p:sp>
        <p:nvSpPr>
          <p:cNvPr id="6" name="Text 3"/>
          <p:cNvSpPr/>
          <p:nvPr/>
        </p:nvSpPr>
        <p:spPr>
          <a:xfrm>
            <a:off x="852811" y="4707970"/>
            <a:ext cx="19422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Patrones y principios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52811" y="5137190"/>
            <a:ext cx="236245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Uso de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Repository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Result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Pattern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manejo robusto de errores evitando abuso de excepciones.</a:t>
            </a:r>
            <a:endParaRPr lang="es-ES_tradnl" sz="1550" dirty="0"/>
          </a:p>
        </p:txBody>
      </p:sp>
      <p:sp>
        <p:nvSpPr>
          <p:cNvPr id="8" name="Shape 5"/>
          <p:cNvSpPr/>
          <p:nvPr/>
        </p:nvSpPr>
        <p:spPr>
          <a:xfrm>
            <a:off x="3707793" y="4501991"/>
            <a:ext cx="2660349" cy="3041809"/>
          </a:xfrm>
          <a:prstGeom prst="roundRect">
            <a:avLst>
              <a:gd name="adj" fmla="val 737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ES_tradnl" dirty="0"/>
          </a:p>
        </p:txBody>
      </p:sp>
      <p:sp>
        <p:nvSpPr>
          <p:cNvPr id="9" name="Text 6"/>
          <p:cNvSpPr/>
          <p:nvPr/>
        </p:nvSpPr>
        <p:spPr>
          <a:xfrm>
            <a:off x="3913771" y="4707968"/>
            <a:ext cx="2362459" cy="779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Separación de responsabilidades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3913771" y="5447347"/>
            <a:ext cx="2362459" cy="1595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Capas independientes que mejoran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testabilidad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 permiten reemplazar implementaciones sin impacto global.</a:t>
            </a:r>
            <a:endParaRPr lang="es-ES_tradnl" sz="1550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C66F2B40-0F9E-163C-42E3-25733134B764}"/>
              </a:ext>
            </a:extLst>
          </p:cNvPr>
          <p:cNvSpPr/>
          <p:nvPr/>
        </p:nvSpPr>
        <p:spPr>
          <a:xfrm>
            <a:off x="759674" y="1964035"/>
            <a:ext cx="625482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ES_tradnl" sz="28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Backend</a:t>
            </a:r>
            <a:endParaRPr lang="es-ES_tradnl" sz="28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A659D80E-DE91-6FFB-306A-AED2DF86E252}"/>
              </a:ext>
            </a:extLst>
          </p:cNvPr>
          <p:cNvSpPr/>
          <p:nvPr/>
        </p:nvSpPr>
        <p:spPr>
          <a:xfrm>
            <a:off x="7161460" y="2773184"/>
            <a:ext cx="6254829" cy="1339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Frontend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construido en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Next.js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16 siguiendo arquitectura moderna: separación clara entre Server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Components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Client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Components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 lógica de negocio. Este diseño facilita mantenibilidad, pruebas y evolución hacia nuevas versiones sin acoplamientos innecesarios.</a:t>
            </a:r>
          </a:p>
        </p:txBody>
      </p:sp>
      <p:sp>
        <p:nvSpPr>
          <p:cNvPr id="13" name="Shape 2">
            <a:extLst>
              <a:ext uri="{FF2B5EF4-FFF2-40B4-BE49-F238E27FC236}">
                <a16:creationId xmlns:a16="http://schemas.microsoft.com/office/drawing/2014/main" id="{BB87A5BB-EB34-AAC5-8E76-FE343FD98EC9}"/>
              </a:ext>
            </a:extLst>
          </p:cNvPr>
          <p:cNvSpPr/>
          <p:nvPr/>
        </p:nvSpPr>
        <p:spPr>
          <a:xfrm>
            <a:off x="7014503" y="4500186"/>
            <a:ext cx="3796571" cy="3351462"/>
          </a:xfrm>
          <a:prstGeom prst="roundRect">
            <a:avLst>
              <a:gd name="adj" fmla="val 737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ES_tradnl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738A3573-7858-018B-1C85-30857E964088}"/>
              </a:ext>
            </a:extLst>
          </p:cNvPr>
          <p:cNvSpPr/>
          <p:nvPr/>
        </p:nvSpPr>
        <p:spPr>
          <a:xfrm>
            <a:off x="7220481" y="4706164"/>
            <a:ext cx="19422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Patrones y principios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27CB0779-20D8-BD35-FEDA-254C849AF075}"/>
              </a:ext>
            </a:extLst>
          </p:cNvPr>
          <p:cNvSpPr/>
          <p:nvPr/>
        </p:nvSpPr>
        <p:spPr>
          <a:xfrm>
            <a:off x="7220481" y="5135384"/>
            <a:ext cx="3459711" cy="2606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Uso de Server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Components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 Client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Components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optimizar performance y reducir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bundle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JavaScript.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Hooks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Repository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Pattern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manejo robusto de estado y comunicación con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backend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evitando acoplamiento excesivo.</a:t>
            </a:r>
          </a:p>
        </p:txBody>
      </p:sp>
      <p:sp>
        <p:nvSpPr>
          <p:cNvPr id="16" name="Shape 5">
            <a:extLst>
              <a:ext uri="{FF2B5EF4-FFF2-40B4-BE49-F238E27FC236}">
                <a16:creationId xmlns:a16="http://schemas.microsoft.com/office/drawing/2014/main" id="{DCCEF8DC-FDE8-AAA8-F2F6-4354B2F4DA68}"/>
              </a:ext>
            </a:extLst>
          </p:cNvPr>
          <p:cNvSpPr/>
          <p:nvPr/>
        </p:nvSpPr>
        <p:spPr>
          <a:xfrm>
            <a:off x="11017051" y="4501990"/>
            <a:ext cx="3501343" cy="3642265"/>
          </a:xfrm>
          <a:prstGeom prst="roundRect">
            <a:avLst>
              <a:gd name="adj" fmla="val 7377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ES_tradnl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419BD261-8F4E-5BA9-5C8A-4DDB3DE287FF}"/>
              </a:ext>
            </a:extLst>
          </p:cNvPr>
          <p:cNvSpPr/>
          <p:nvPr/>
        </p:nvSpPr>
        <p:spPr>
          <a:xfrm>
            <a:off x="11223030" y="4707968"/>
            <a:ext cx="2959730" cy="858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Separación de responsabilidades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D505E016-986D-3D28-04CE-67E8BB6A43F8}"/>
              </a:ext>
            </a:extLst>
          </p:cNvPr>
          <p:cNvSpPr/>
          <p:nvPr/>
        </p:nvSpPr>
        <p:spPr>
          <a:xfrm>
            <a:off x="11223030" y="5447347"/>
            <a:ext cx="3295364" cy="2610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Capas independientes que mejoran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testabilidad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 permiten reemplazar implementaciones sin impacto global:</a:t>
            </a: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Server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components</a:t>
            </a:r>
            <a:endParaRPr lang="es-ES_tradnl" sz="155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Client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components</a:t>
            </a:r>
            <a:endParaRPr lang="es-ES_tradnl" sz="155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hooks</a:t>
            </a:r>
            <a:endParaRPr lang="es-ES_tradnl" sz="155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Api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Layer</a:t>
            </a:r>
            <a:endParaRPr lang="es-ES_tradnl" sz="155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285750" indent="-285750">
              <a:lnSpc>
                <a:spcPts val="2500"/>
              </a:lnSpc>
              <a:buFontTx/>
              <a:buChar char="-"/>
            </a:pPr>
            <a:endParaRPr lang="es-ES_tradnl" sz="1550" dirty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2011EC60-4A3D-89FA-BCF5-4B7CD8B55118}"/>
              </a:ext>
            </a:extLst>
          </p:cNvPr>
          <p:cNvSpPr/>
          <p:nvPr/>
        </p:nvSpPr>
        <p:spPr>
          <a:xfrm>
            <a:off x="7127344" y="1962229"/>
            <a:ext cx="625482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ES_tradnl" sz="28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Frontend</a:t>
            </a:r>
            <a:endParaRPr lang="es-ES_tradnl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7003"/>
            <a:ext cx="678513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ES_tradnl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Seguridad y Comunicación</a:t>
            </a:r>
            <a:endParaRPr lang="es-ES_tradnl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6547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Protección de la API mediante políticas CORS restrictivas y configurables. Seguridad por capas con JWT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Bearer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Tokens y control de acceso basado en roles (RBAC) para proteger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endpoints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sensibles.</a:t>
            </a:r>
            <a:endParaRPr lang="es-ES_tradnl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83059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ES_tradnl" dirty="0"/>
          </a:p>
        </p:txBody>
      </p:sp>
      <p:sp>
        <p:nvSpPr>
          <p:cNvPr id="6" name="Text 3"/>
          <p:cNvSpPr/>
          <p:nvPr/>
        </p:nvSpPr>
        <p:spPr>
          <a:xfrm>
            <a:off x="1438632" y="38988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 err="1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Rate</a:t>
            </a: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</a:t>
            </a:r>
            <a:r>
              <a:rPr lang="es-ES_tradnl" sz="1950" b="1" dirty="0" err="1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limiting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438632" y="4328041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Doble política de limitación (fija y estricta) para prevenir abusos y mitigar ataques DoS, preservando la disponibilidad del servicio.</a:t>
            </a:r>
            <a:endParaRPr lang="es-ES_tradnl" sz="1550" dirty="0"/>
          </a:p>
        </p:txBody>
      </p:sp>
      <p:sp>
        <p:nvSpPr>
          <p:cNvPr id="8" name="Shape 5"/>
          <p:cNvSpPr/>
          <p:nvPr/>
        </p:nvSpPr>
        <p:spPr>
          <a:xfrm>
            <a:off x="793790" y="5359956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  <p:txBody>
          <a:bodyPr/>
          <a:lstStyle/>
          <a:p>
            <a:endParaRPr lang="es-ES_tradnl" dirty="0"/>
          </a:p>
        </p:txBody>
      </p:sp>
      <p:sp>
        <p:nvSpPr>
          <p:cNvPr id="9" name="Text 6"/>
          <p:cNvSpPr/>
          <p:nvPr/>
        </p:nvSpPr>
        <p:spPr>
          <a:xfrm>
            <a:off x="1438632" y="5428178"/>
            <a:ext cx="290143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_tradnl" sz="195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Políticas configurables</a:t>
            </a:r>
            <a:endParaRPr lang="es-ES_tradnl" sz="1950" dirty="0">
              <a:solidFill>
                <a:srgbClr val="016747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438632" y="5857399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Opciones de seguridad adaptables para entornos distintos (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staging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) con control centralizado.</a:t>
            </a:r>
            <a:endParaRPr lang="es-ES_tradnl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047" y="597098"/>
            <a:ext cx="6129933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s-ES_tradnl" sz="3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Calidad y Dev‑</a:t>
            </a:r>
            <a:r>
              <a:rPr lang="es-ES_tradnl" sz="37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Experience</a:t>
            </a:r>
            <a:endParaRPr lang="es-ES_tradnl" sz="3700" dirty="0"/>
          </a:p>
        </p:txBody>
      </p:sp>
      <p:sp>
        <p:nvSpPr>
          <p:cNvPr id="4" name="Text 1"/>
          <p:cNvSpPr/>
          <p:nvPr/>
        </p:nvSpPr>
        <p:spPr>
          <a:xfrm>
            <a:off x="756047" y="1457682"/>
            <a:ext cx="7631906" cy="118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ES_tradnl" sz="14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Observabilidad</a:t>
            </a: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 calidad integradas: monitorización con </a:t>
            </a:r>
            <a:r>
              <a:rPr lang="es-ES_tradnl" sz="14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Sentry</a:t>
            </a: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errores y rendimiento, y una estrategia de </a:t>
            </a:r>
            <a:r>
              <a:rPr lang="es-ES_tradnl" sz="14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testing</a:t>
            </a: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que incluye </a:t>
            </a:r>
            <a:r>
              <a:rPr lang="es-ES_tradnl" sz="14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tests</a:t>
            </a: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unitarios, de integración (con emulador </a:t>
            </a:r>
            <a:r>
              <a:rPr lang="es-ES_tradnl" sz="14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Firestore</a:t>
            </a: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) y E2E con </a:t>
            </a:r>
            <a:r>
              <a:rPr lang="es-ES_tradnl" sz="14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Playwright</a:t>
            </a: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Pipelines automatizados en GitHub </a:t>
            </a:r>
            <a:r>
              <a:rPr lang="es-ES_tradnl" sz="14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Actions</a:t>
            </a: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garantizan validación continua y despliegues confiables.</a:t>
            </a:r>
            <a:endParaRPr lang="es-ES_tradnl" sz="1450" dirty="0"/>
          </a:p>
        </p:txBody>
      </p:sp>
      <p:sp>
        <p:nvSpPr>
          <p:cNvPr id="5" name="Text 2"/>
          <p:cNvSpPr/>
          <p:nvPr/>
        </p:nvSpPr>
        <p:spPr>
          <a:xfrm>
            <a:off x="756047" y="3138011"/>
            <a:ext cx="3585448" cy="623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s-ES_tradnl" sz="3600" b="1" dirty="0" err="1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Unit</a:t>
            </a:r>
            <a:endParaRPr lang="es-ES_tradnl" sz="4900" dirty="0">
              <a:solidFill>
                <a:srgbClr val="016747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50570" y="3750647"/>
            <a:ext cx="358544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Pruebas rápidas y deterministas para lógica de negocio.</a:t>
            </a:r>
            <a:endParaRPr lang="es-ES_tradnl" sz="1450" dirty="0"/>
          </a:p>
        </p:txBody>
      </p:sp>
      <p:sp>
        <p:nvSpPr>
          <p:cNvPr id="8" name="Text 5"/>
          <p:cNvSpPr/>
          <p:nvPr/>
        </p:nvSpPr>
        <p:spPr>
          <a:xfrm>
            <a:off x="750570" y="4829294"/>
            <a:ext cx="3585448" cy="623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s-ES_tradnl" sz="3600" b="1" dirty="0" err="1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Integration</a:t>
            </a:r>
            <a:endParaRPr lang="es-ES_tradnl" sz="4900" dirty="0">
              <a:solidFill>
                <a:srgbClr val="016747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750570" y="5527774"/>
            <a:ext cx="358544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Emulador </a:t>
            </a:r>
            <a:r>
              <a:rPr lang="es-ES_tradnl" sz="14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Firestore</a:t>
            </a: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permite validar conexiones y persistencia.</a:t>
            </a:r>
            <a:endParaRPr lang="es-ES_tradnl" sz="1450" dirty="0"/>
          </a:p>
        </p:txBody>
      </p:sp>
      <p:sp>
        <p:nvSpPr>
          <p:cNvPr id="11" name="Text 8"/>
          <p:cNvSpPr/>
          <p:nvPr/>
        </p:nvSpPr>
        <p:spPr>
          <a:xfrm>
            <a:off x="4810125" y="3138011"/>
            <a:ext cx="3585448" cy="623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s-ES_tradnl" sz="360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E2E</a:t>
            </a:r>
            <a:endParaRPr lang="es-ES_tradnl" sz="4900" dirty="0">
              <a:solidFill>
                <a:srgbClr val="016747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10125" y="3797618"/>
            <a:ext cx="358544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s-ES_tradnl" sz="14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Playwright</a:t>
            </a: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flujos críticos de usuario.</a:t>
            </a:r>
            <a:endParaRPr lang="es-ES_tradnl" sz="1450" dirty="0"/>
          </a:p>
        </p:txBody>
      </p:sp>
      <p:sp>
        <p:nvSpPr>
          <p:cNvPr id="14" name="Text 11"/>
          <p:cNvSpPr/>
          <p:nvPr/>
        </p:nvSpPr>
        <p:spPr>
          <a:xfrm>
            <a:off x="4741486" y="4829294"/>
            <a:ext cx="3585448" cy="623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s-ES_tradnl" sz="3600" b="1" dirty="0">
                <a:solidFill>
                  <a:srgbClr val="01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CI/CD</a:t>
            </a:r>
            <a:endParaRPr lang="es-ES_tradnl" sz="3600" dirty="0">
              <a:solidFill>
                <a:srgbClr val="016747"/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4817745" y="5527774"/>
            <a:ext cx="358544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GitHub </a:t>
            </a:r>
            <a:r>
              <a:rPr lang="es-ES_tradnl" sz="14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Actions</a:t>
            </a:r>
            <a:r>
              <a:rPr lang="es-ES_tradnl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pipelines automáticos y revisión continua.</a:t>
            </a:r>
            <a:endParaRPr lang="es-ES_tradnl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623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s-ES_tradnl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Reflexión Técnica y Conclusión</a:t>
            </a:r>
            <a:endParaRPr lang="es-ES_tradnl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784044"/>
            <a:ext cx="7556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 adopción de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Clean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Architecture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es una inversión estratégica: mejora mantenibilidad y permite evolucionar hacia v2.0 (IA, funciones sociales y soporte multi‑idioma) sin deuda técnica significativa. En resumen: producto escalable,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testeable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 preparado para entornos profesionales, con seguridad, </a:t>
            </a:r>
            <a:r>
              <a:rPr lang="es-ES_tradnl" sz="15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observabilidad</a:t>
            </a:r>
            <a:r>
              <a:rPr lang="es-ES_tradnl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 experiencia de desarrollador integradas.</a:t>
            </a:r>
            <a:endParaRPr lang="es-ES_tradnl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965</Words>
  <Application>Microsoft Macintosh PowerPoint</Application>
  <PresentationFormat>Custom</PresentationFormat>
  <Paragraphs>81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Geist</vt:lpstr>
      <vt:lpstr>Noto Serif SC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Ariel Vergara</cp:lastModifiedBy>
  <cp:revision>9</cp:revision>
  <dcterms:created xsi:type="dcterms:W3CDTF">2026-02-25T08:17:24Z</dcterms:created>
  <dcterms:modified xsi:type="dcterms:W3CDTF">2026-02-26T10:07:30Z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94fa0be-7ed3-41f1-8607-96ae134b743a_Enabled">
    <vt:lpwstr>true</vt:lpwstr>
  </property>
  <property fmtid="{D5CDD505-2E9C-101B-9397-08002B2CF9AE}" pid="3" name="MSIP_Label_b94fa0be-7ed3-41f1-8607-96ae134b743a_SetDate">
    <vt:lpwstr>2026-02-26T06:30:33Z</vt:lpwstr>
  </property>
  <property fmtid="{D5CDD505-2E9C-101B-9397-08002B2CF9AE}" pid="4" name="MSIP_Label_b94fa0be-7ed3-41f1-8607-96ae134b743a_Method">
    <vt:lpwstr>Standard</vt:lpwstr>
  </property>
  <property fmtid="{D5CDD505-2E9C-101B-9397-08002B2CF9AE}" pid="5" name="MSIP_Label_b94fa0be-7ed3-41f1-8607-96ae134b743a_Name">
    <vt:lpwstr>Internal</vt:lpwstr>
  </property>
  <property fmtid="{D5CDD505-2E9C-101B-9397-08002B2CF9AE}" pid="6" name="MSIP_Label_b94fa0be-7ed3-41f1-8607-96ae134b743a_SiteId">
    <vt:lpwstr>c832da98-d041-449f-af48-199770cbcb4d</vt:lpwstr>
  </property>
  <property fmtid="{D5CDD505-2E9C-101B-9397-08002B2CF9AE}" pid="7" name="MSIP_Label_b94fa0be-7ed3-41f1-8607-96ae134b743a_ActionId">
    <vt:lpwstr>17eeeaaf-3663-40e3-ba42-226820041847</vt:lpwstr>
  </property>
  <property fmtid="{D5CDD505-2E9C-101B-9397-08002B2CF9AE}" pid="8" name="MSIP_Label_b94fa0be-7ed3-41f1-8607-96ae134b743a_ContentBits">
    <vt:lpwstr>0</vt:lpwstr>
  </property>
  <property fmtid="{D5CDD505-2E9C-101B-9397-08002B2CF9AE}" pid="9" name="MSIP_Label_b94fa0be-7ed3-41f1-8607-96ae134b743a_Tag">
    <vt:lpwstr>50, 3, 0, 1</vt:lpwstr>
  </property>
</Properties>
</file>